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6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226" y="151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2D4110E-495D-4BEB-AB03-0EB856787244}"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293662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2D4110E-495D-4BEB-AB03-0EB856787244}"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1558915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2D4110E-495D-4BEB-AB03-0EB856787244}"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1096775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2D4110E-495D-4BEB-AB03-0EB856787244}"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1033484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D4110E-495D-4BEB-AB03-0EB856787244}" type="datetimeFigureOut">
              <a:rPr lang="en-IN" smtClean="0"/>
              <a:t>18-01-2023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101437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2D4110E-495D-4BEB-AB03-0EB856787244}"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230334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2D4110E-495D-4BEB-AB03-0EB856787244}" type="datetimeFigureOut">
              <a:rPr lang="en-IN" smtClean="0"/>
              <a:t>18-01-2023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4220236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2D4110E-495D-4BEB-AB03-0EB856787244}" type="datetimeFigureOut">
              <a:rPr lang="en-IN" smtClean="0"/>
              <a:t>18-01-2023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4057118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4110E-495D-4BEB-AB03-0EB856787244}" type="datetimeFigureOut">
              <a:rPr lang="en-IN" smtClean="0"/>
              <a:t>18-01-2023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1680485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D4110E-495D-4BEB-AB03-0EB856787244}"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1978994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D4110E-495D-4BEB-AB03-0EB856787244}" type="datetimeFigureOut">
              <a:rPr lang="en-IN" smtClean="0"/>
              <a:t>18-01-2023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4DE01F-19FD-45C1-A452-1556D86FAE96}" type="slidenum">
              <a:rPr lang="en-IN" smtClean="0"/>
              <a:t>‹#›</a:t>
            </a:fld>
            <a:endParaRPr lang="en-IN"/>
          </a:p>
        </p:txBody>
      </p:sp>
    </p:spTree>
    <p:extLst>
      <p:ext uri="{BB962C8B-B14F-4D97-AF65-F5344CB8AC3E}">
        <p14:creationId xmlns:p14="http://schemas.microsoft.com/office/powerpoint/2010/main" val="4186388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4110E-495D-4BEB-AB03-0EB856787244}" type="datetimeFigureOut">
              <a:rPr lang="en-IN" smtClean="0"/>
              <a:t>18-01-2023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4DE01F-19FD-45C1-A452-1556D86FAE96}" type="slidenum">
              <a:rPr lang="en-IN" smtClean="0"/>
              <a:t>‹#›</a:t>
            </a:fld>
            <a:endParaRPr lang="en-IN"/>
          </a:p>
        </p:txBody>
      </p:sp>
    </p:spTree>
    <p:extLst>
      <p:ext uri="{BB962C8B-B14F-4D97-AF65-F5344CB8AC3E}">
        <p14:creationId xmlns:p14="http://schemas.microsoft.com/office/powerpoint/2010/main" val="1844319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7CC89EF-9C3C-A14C-C386-111520FF671A}"/>
              </a:ext>
            </a:extLst>
          </p:cNvPr>
          <p:cNvSpPr>
            <a:spLocks noGrp="1"/>
          </p:cNvSpPr>
          <p:nvPr>
            <p:ph type="ctrTitle"/>
          </p:nvPr>
        </p:nvSpPr>
        <p:spPr>
          <a:xfrm>
            <a:off x="428596" y="1122364"/>
            <a:ext cx="8215370" cy="1580197"/>
          </a:xfrm>
        </p:spPr>
        <p:txBody>
          <a:bodyPr>
            <a:normAutofit/>
          </a:bodyPr>
          <a:lstStyle/>
          <a:p>
            <a:r>
              <a:rPr lang="en-IN" dirty="0"/>
              <a:t>KHATRA ADIBASI MAHAVIDYALAYA</a:t>
            </a:r>
          </a:p>
        </p:txBody>
      </p:sp>
      <p:sp>
        <p:nvSpPr>
          <p:cNvPr id="3" name="Subtitle 2">
            <a:extLst>
              <a:ext uri="{FF2B5EF4-FFF2-40B4-BE49-F238E27FC236}">
                <a16:creationId xmlns="" xmlns:a16="http://schemas.microsoft.com/office/drawing/2014/main" id="{674B13CF-4C29-2AE1-C83B-CCD521736E98}"/>
              </a:ext>
            </a:extLst>
          </p:cNvPr>
          <p:cNvSpPr>
            <a:spLocks noGrp="1"/>
          </p:cNvSpPr>
          <p:nvPr>
            <p:ph type="subTitle" idx="1"/>
          </p:nvPr>
        </p:nvSpPr>
        <p:spPr>
          <a:xfrm>
            <a:off x="1143000" y="3078480"/>
            <a:ext cx="6858000" cy="3657600"/>
          </a:xfrm>
        </p:spPr>
        <p:txBody>
          <a:bodyPr>
            <a:normAutofit lnSpcReduction="10000"/>
          </a:bodyPr>
          <a:lstStyle/>
          <a:p>
            <a:r>
              <a:rPr lang="en-IN" sz="3200" dirty="0">
                <a:solidFill>
                  <a:schemeClr val="tx1"/>
                </a:solidFill>
              </a:rPr>
              <a:t>Department – </a:t>
            </a:r>
            <a:r>
              <a:rPr lang="en-IN" b="1" dirty="0" smtClean="0">
                <a:solidFill>
                  <a:schemeClr val="tx1"/>
                </a:solidFill>
              </a:rPr>
              <a:t>Philosophy</a:t>
            </a:r>
            <a:endParaRPr lang="en-IN" sz="3200" b="1" dirty="0">
              <a:solidFill>
                <a:schemeClr val="tx1"/>
              </a:solidFill>
            </a:endParaRPr>
          </a:p>
          <a:p>
            <a:r>
              <a:rPr lang="en-IN" sz="3200" dirty="0">
                <a:solidFill>
                  <a:schemeClr val="tx1"/>
                </a:solidFill>
              </a:rPr>
              <a:t>Session : 2018-19</a:t>
            </a:r>
          </a:p>
          <a:p>
            <a:r>
              <a:rPr lang="en-IN" sz="3200" dirty="0">
                <a:solidFill>
                  <a:schemeClr val="tx1"/>
                </a:solidFill>
              </a:rPr>
              <a:t>Semester: </a:t>
            </a:r>
            <a:r>
              <a:rPr lang="en-IN" sz="3200" dirty="0" smtClean="0">
                <a:solidFill>
                  <a:schemeClr val="tx1"/>
                </a:solidFill>
              </a:rPr>
              <a:t>III</a:t>
            </a:r>
            <a:endParaRPr lang="en-IN" sz="3200" dirty="0">
              <a:solidFill>
                <a:schemeClr val="tx1"/>
              </a:solidFill>
            </a:endParaRPr>
          </a:p>
          <a:p>
            <a:r>
              <a:rPr lang="en-IN" sz="3200" dirty="0">
                <a:solidFill>
                  <a:schemeClr val="tx1"/>
                </a:solidFill>
              </a:rPr>
              <a:t>Subject:  </a:t>
            </a:r>
            <a:r>
              <a:rPr lang="en-IN" dirty="0" smtClean="0">
                <a:solidFill>
                  <a:schemeClr val="tx1"/>
                </a:solidFill>
              </a:rPr>
              <a:t>Western Logic</a:t>
            </a:r>
            <a:endParaRPr lang="en-IN" dirty="0" smtClean="0">
              <a:solidFill>
                <a:schemeClr val="tx1"/>
              </a:solidFill>
            </a:endParaRPr>
          </a:p>
          <a:p>
            <a:r>
              <a:rPr lang="en-IN" sz="3200" dirty="0" smtClean="0">
                <a:solidFill>
                  <a:schemeClr val="tx1"/>
                </a:solidFill>
              </a:rPr>
              <a:t>Topic – </a:t>
            </a:r>
            <a:r>
              <a:rPr lang="en-IN" dirty="0" smtClean="0">
                <a:solidFill>
                  <a:schemeClr val="tx1"/>
                </a:solidFill>
              </a:rPr>
              <a:t>Argument : Deductive and Inductive</a:t>
            </a:r>
            <a:endParaRPr lang="en-IN" sz="3200" dirty="0">
              <a:solidFill>
                <a:schemeClr val="tx1"/>
              </a:solidFill>
            </a:endParaRPr>
          </a:p>
          <a:p>
            <a:r>
              <a:rPr lang="en-IN" sz="3200" dirty="0">
                <a:solidFill>
                  <a:schemeClr val="tx1"/>
                </a:solidFill>
              </a:rPr>
              <a:t>Teacher’s Name: </a:t>
            </a:r>
            <a:r>
              <a:rPr lang="en-IN" sz="3200" dirty="0" smtClean="0">
                <a:solidFill>
                  <a:schemeClr val="tx1"/>
                </a:solidFill>
              </a:rPr>
              <a:t>Rajesh </a:t>
            </a:r>
            <a:r>
              <a:rPr lang="en-IN" sz="3200" dirty="0" err="1" smtClean="0">
                <a:solidFill>
                  <a:schemeClr val="tx1"/>
                </a:solidFill>
              </a:rPr>
              <a:t>Guin</a:t>
            </a:r>
            <a:endParaRPr lang="en-IN" sz="3200" dirty="0">
              <a:solidFill>
                <a:schemeClr val="tx1"/>
              </a:solidFill>
            </a:endParaRPr>
          </a:p>
        </p:txBody>
      </p:sp>
      <p:pic>
        <p:nvPicPr>
          <p:cNvPr id="4" name="Picture 3" descr="Logo&#10;&#10;Description automatically generated">
            <a:extLst>
              <a:ext uri="{FF2B5EF4-FFF2-40B4-BE49-F238E27FC236}">
                <a16:creationId xmlns="" xmlns:a16="http://schemas.microsoft.com/office/drawing/2014/main" id="{23F61905-FA1B-661A-4117-E24B9D2C58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3372" y="214290"/>
            <a:ext cx="856203" cy="1079656"/>
          </a:xfrm>
          <a:prstGeom prst="rect">
            <a:avLst/>
          </a:prstGeom>
        </p:spPr>
      </p:pic>
    </p:spTree>
    <p:extLst>
      <p:ext uri="{BB962C8B-B14F-4D97-AF65-F5344CB8AC3E}">
        <p14:creationId xmlns:p14="http://schemas.microsoft.com/office/powerpoint/2010/main" val="874240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Shonar Bangla" pitchFamily="18" charset="0"/>
                <a:cs typeface="Shonar Bangla" pitchFamily="18" charset="0"/>
              </a:rPr>
              <a:t>যুক্তির</a:t>
            </a:r>
            <a:r>
              <a:rPr lang="en-US" dirty="0" smtClean="0">
                <a:latin typeface="Shonar Bangla" pitchFamily="18" charset="0"/>
                <a:cs typeface="Shonar Bangla" pitchFamily="18" charset="0"/>
              </a:rPr>
              <a:t> </a:t>
            </a:r>
            <a:r>
              <a:rPr lang="en-US" dirty="0" err="1" smtClean="0">
                <a:latin typeface="Shonar Bangla" pitchFamily="18" charset="0"/>
                <a:cs typeface="Shonar Bangla" pitchFamily="18" charset="0"/>
              </a:rPr>
              <a:t>স্বরূপ</a:t>
            </a:r>
            <a:r>
              <a:rPr lang="en-US" dirty="0" smtClean="0">
                <a:latin typeface="Shonar Bangla" pitchFamily="18" charset="0"/>
                <a:cs typeface="Shonar Bangla" pitchFamily="18" charset="0"/>
              </a:rPr>
              <a:t> (Nature of Argument)</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p:txBody>
          <a:bodyPr>
            <a:normAutofit fontScale="92500" lnSpcReduction="20000"/>
          </a:bodyPr>
          <a:lstStyle/>
          <a:p>
            <a:r>
              <a:rPr lang="bn-IN" dirty="0" smtClean="0">
                <a:latin typeface="Shonar Bangla" pitchFamily="18" charset="0"/>
                <a:cs typeface="Shonar Bangla" pitchFamily="18" charset="0"/>
              </a:rPr>
              <a:t>অনুমান হল এমন এক মানসিক প্রক্রিয়া যার সাহায্যে আমরা জানা বিষয়ের ভিত্তিতে অজানা বিষয়ের সম্বন্ধে জ্ঞান অর্জন করি। যেমন, দূরে ধােঁয়া দেখে আমরা অনুমান করি যে সেখানে আগুন আছে। এখানে ‘ধােঁয়া’ এই জানা বিষয়ের ভিত্তিতে ‘আগুন’ এই অজানা বিষয় সম্বন্ধে আমরা জ্ঞান অর্জন করলাম। জানা বিষয়কে বলা হয় উপাত্ত (</a:t>
            </a:r>
            <a:r>
              <a:rPr lang="en-IN" dirty="0" smtClean="0">
                <a:latin typeface="Shonar Bangla" pitchFamily="18" charset="0"/>
                <a:cs typeface="Shonar Bangla" pitchFamily="18" charset="0"/>
              </a:rPr>
              <a:t>data) </a:t>
            </a:r>
            <a:r>
              <a:rPr lang="bn-IN" dirty="0" smtClean="0">
                <a:latin typeface="Shonar Bangla" pitchFamily="18" charset="0"/>
                <a:cs typeface="Shonar Bangla" pitchFamily="18" charset="0"/>
              </a:rPr>
              <a:t>এবং অজানা বিষয়কে বলা হয় সিদ্ধান্ত (</a:t>
            </a:r>
            <a:r>
              <a:rPr lang="en-IN" dirty="0" smtClean="0">
                <a:latin typeface="Shonar Bangla" pitchFamily="18" charset="0"/>
                <a:cs typeface="Shonar Bangla" pitchFamily="18" charset="0"/>
              </a:rPr>
              <a:t>conclusion)। </a:t>
            </a:r>
            <a:r>
              <a:rPr lang="bn-IN" dirty="0" smtClean="0">
                <a:latin typeface="Shonar Bangla" pitchFamily="18" charset="0"/>
                <a:cs typeface="Shonar Bangla" pitchFamily="18" charset="0"/>
              </a:rPr>
              <a:t>অনুমান যখন ভাষায় ব্যক্ত হয়, তখন তাকে বলে যুক্তি (</a:t>
            </a:r>
            <a:r>
              <a:rPr lang="en-IN" dirty="0" smtClean="0">
                <a:latin typeface="Shonar Bangla" pitchFamily="18" charset="0"/>
                <a:cs typeface="Shonar Bangla" pitchFamily="18" charset="0"/>
              </a:rPr>
              <a:t>Argument)। </a:t>
            </a:r>
            <a:r>
              <a:rPr lang="bn-IN" dirty="0" smtClean="0">
                <a:latin typeface="Shonar Bangla" pitchFamily="18" charset="0"/>
                <a:cs typeface="Shonar Bangla" pitchFamily="18" charset="0"/>
              </a:rPr>
              <a:t>একটি যুক্তির উদাহরণ নেওয়া যাক :</a:t>
            </a:r>
          </a:p>
          <a:p>
            <a:r>
              <a:rPr lang="bn-IN" dirty="0" smtClean="0">
                <a:latin typeface="Shonar Bangla" pitchFamily="18" charset="0"/>
                <a:cs typeface="Shonar Bangla" pitchFamily="18" charset="0"/>
              </a:rPr>
              <a:t>সকল মানুষ হয় মরণশীল।</a:t>
            </a:r>
          </a:p>
          <a:p>
            <a:r>
              <a:rPr lang="bn-IN" dirty="0" smtClean="0">
                <a:latin typeface="Shonar Bangla" pitchFamily="18" charset="0"/>
                <a:cs typeface="Shonar Bangla" pitchFamily="18" charset="0"/>
              </a:rPr>
              <a:t>সক্রেটিস হয় মানুষ।</a:t>
            </a:r>
          </a:p>
          <a:p>
            <a:r>
              <a:rPr lang="bn-IN" dirty="0" smtClean="0">
                <a:latin typeface="Shonar Bangla" pitchFamily="18" charset="0"/>
                <a:cs typeface="Shonar Bangla" pitchFamily="18" charset="0"/>
              </a:rPr>
              <a:t>∴ সক্রেটিস হয় মরণশীল।</a:t>
            </a:r>
          </a:p>
        </p:txBody>
      </p:sp>
    </p:spTree>
    <p:extLst>
      <p:ext uri="{BB962C8B-B14F-4D97-AF65-F5344CB8AC3E}">
        <p14:creationId xmlns:p14="http://schemas.microsoft.com/office/powerpoint/2010/main" val="797922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Shonar Bangla" pitchFamily="18" charset="0"/>
                <a:cs typeface="Shonar Bangla" pitchFamily="18" charset="0"/>
              </a:rPr>
              <a:t>যুক্তির</a:t>
            </a:r>
            <a:r>
              <a:rPr lang="en-US" dirty="0" smtClean="0">
                <a:latin typeface="Shonar Bangla" pitchFamily="18" charset="0"/>
                <a:cs typeface="Shonar Bangla" pitchFamily="18" charset="0"/>
              </a:rPr>
              <a:t> </a:t>
            </a:r>
            <a:r>
              <a:rPr lang="bn-IN" dirty="0" smtClean="0">
                <a:latin typeface="Shonar Bangla" pitchFamily="18" charset="0"/>
                <a:cs typeface="Shonar Bangla" pitchFamily="18" charset="0"/>
              </a:rPr>
              <a:t>শ্রেণীবিভাগ</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a:xfrm>
            <a:off x="457200" y="1600200"/>
            <a:ext cx="8229600" cy="5069160"/>
          </a:xfrm>
        </p:spPr>
        <p:txBody>
          <a:bodyPr>
            <a:normAutofit fontScale="55000" lnSpcReduction="20000"/>
          </a:bodyPr>
          <a:lstStyle/>
          <a:p>
            <a:r>
              <a:rPr lang="bn-IN" dirty="0" smtClean="0">
                <a:latin typeface="Shonar Bangla" pitchFamily="18" charset="0"/>
                <a:cs typeface="Shonar Bangla" pitchFamily="18" charset="0"/>
              </a:rPr>
              <a:t>যুক্তিকে দুভাগে ভাগ করা হয়। যথা, (ক) অবরোহ এবং (খ) আরোহ।</a:t>
            </a:r>
          </a:p>
          <a:p>
            <a:r>
              <a:rPr lang="bn-IN" dirty="0" smtClean="0">
                <a:latin typeface="Shonar Bangla" pitchFamily="18" charset="0"/>
                <a:cs typeface="Shonar Bangla" pitchFamily="18" charset="0"/>
              </a:rPr>
              <a:t> (ক) অবরোহ যুক্তি (</a:t>
            </a:r>
            <a:r>
              <a:rPr lang="en-IN" dirty="0" smtClean="0">
                <a:latin typeface="Shonar Bangla" pitchFamily="18" charset="0"/>
                <a:cs typeface="Shonar Bangla" pitchFamily="18" charset="0"/>
              </a:rPr>
              <a:t>Deductive Argument) : </a:t>
            </a:r>
          </a:p>
          <a:p>
            <a:r>
              <a:rPr lang="bn-IN" dirty="0" smtClean="0">
                <a:latin typeface="Shonar Bangla" pitchFamily="18" charset="0"/>
                <a:cs typeface="Shonar Bangla" pitchFamily="18" charset="0"/>
              </a:rPr>
              <a:t>যে যুক্তির ক্ষেত্রে সিদ্ধান্তটি এক বা একাধিক আশ্রয়বাক্য থেকে অনিবার্যভাবে নিঃসৃত হয় এবং সিদ্ধান্তটি কখনই আশ্রয়বাক্য থেকে বেশি ব্যাপক হয় না, তাকে অবরােহ যুক্তি বলে।</a:t>
            </a:r>
          </a:p>
          <a:p>
            <a:r>
              <a:rPr lang="bn-IN" dirty="0" smtClean="0">
                <a:latin typeface="Shonar Bangla" pitchFamily="18" charset="0"/>
                <a:cs typeface="Shonar Bangla" pitchFamily="18" charset="0"/>
              </a:rPr>
              <a:t>অবরোহ যুক্তি দু’রকমের হতে পারে- (১) অমাধ্যম (</a:t>
            </a:r>
            <a:r>
              <a:rPr lang="en-IN" dirty="0" smtClean="0">
                <a:latin typeface="Shonar Bangla" pitchFamily="18" charset="0"/>
                <a:cs typeface="Shonar Bangla" pitchFamily="18" charset="0"/>
              </a:rPr>
              <a:t>Immediate) </a:t>
            </a:r>
            <a:r>
              <a:rPr lang="bn-IN" dirty="0" smtClean="0">
                <a:latin typeface="Shonar Bangla" pitchFamily="18" charset="0"/>
                <a:cs typeface="Shonar Bangla" pitchFamily="18" charset="0"/>
              </a:rPr>
              <a:t>এবং (২) সমাধ্যম (</a:t>
            </a:r>
            <a:r>
              <a:rPr lang="en-IN" dirty="0" smtClean="0">
                <a:latin typeface="Shonar Bangla" pitchFamily="18" charset="0"/>
                <a:cs typeface="Shonar Bangla" pitchFamily="18" charset="0"/>
              </a:rPr>
              <a:t>Mediate)</a:t>
            </a:r>
          </a:p>
          <a:p>
            <a:r>
              <a:rPr lang="en-IN" dirty="0" smtClean="0">
                <a:latin typeface="Shonar Bangla" pitchFamily="18" charset="0"/>
                <a:cs typeface="Shonar Bangla" pitchFamily="18" charset="0"/>
              </a:rPr>
              <a:t>(</a:t>
            </a:r>
            <a:r>
              <a:rPr lang="bn-IN" dirty="0" smtClean="0">
                <a:latin typeface="Shonar Bangla" pitchFamily="18" charset="0"/>
                <a:cs typeface="Shonar Bangla" pitchFamily="18" charset="0"/>
              </a:rPr>
              <a:t>১) অমাধ্যম অবরোহ যুক্তি (</a:t>
            </a:r>
            <a:r>
              <a:rPr lang="en-IN" dirty="0" smtClean="0">
                <a:latin typeface="Shonar Bangla" pitchFamily="18" charset="0"/>
                <a:cs typeface="Shonar Bangla" pitchFamily="18" charset="0"/>
              </a:rPr>
              <a:t>Immediate deductive Argument) :</a:t>
            </a:r>
          </a:p>
          <a:p>
            <a:r>
              <a:rPr lang="bn-IN" dirty="0" smtClean="0">
                <a:latin typeface="Shonar Bangla" pitchFamily="18" charset="0"/>
                <a:cs typeface="Shonar Bangla" pitchFamily="18" charset="0"/>
              </a:rPr>
              <a:t>এই যুক্তির ক্ষেত্রে সিদ্ধান্তটি একটিমাত্র আশ্রয়বাক্য থেকে অনিবার্যভাবে নিঃসৃত হয়। উদাহরণস্বরূপ,</a:t>
            </a:r>
          </a:p>
          <a:p>
            <a:r>
              <a:rPr lang="bn-IN" dirty="0" smtClean="0">
                <a:latin typeface="Shonar Bangla" pitchFamily="18" charset="0"/>
                <a:cs typeface="Shonar Bangla" pitchFamily="18" charset="0"/>
              </a:rPr>
              <a:t>(আশ্রয় বাক্য) সকল মানুষ হয় মরণশীল।</a:t>
            </a:r>
          </a:p>
          <a:p>
            <a:r>
              <a:rPr lang="bn-IN" dirty="0" smtClean="0">
                <a:latin typeface="Shonar Bangla" pitchFamily="18" charset="0"/>
                <a:cs typeface="Shonar Bangla" pitchFamily="18" charset="0"/>
              </a:rPr>
              <a:t>		(সিদ্ধান্ত) ∴ কোনো মানুষ নয় অ-মরণশীল।</a:t>
            </a:r>
          </a:p>
          <a:p>
            <a:r>
              <a:rPr lang="bn-IN" dirty="0" smtClean="0">
                <a:latin typeface="Shonar Bangla" pitchFamily="18" charset="0"/>
                <a:cs typeface="Shonar Bangla" pitchFamily="18" charset="0"/>
              </a:rPr>
              <a:t>এক্ষেত্রে সিদ্ধান্তটি একটিমাত্র আশ্রয়বাক্য থেকে অনিবার্যভাবে নিঃসৃত হয়েছে। এটি একটি</a:t>
            </a:r>
          </a:p>
          <a:p>
            <a:r>
              <a:rPr lang="bn-IN" dirty="0" smtClean="0">
                <a:latin typeface="Shonar Bangla" pitchFamily="18" charset="0"/>
                <a:cs typeface="Shonar Bangla" pitchFamily="18" charset="0"/>
              </a:rPr>
              <a:t>বিবর্তন (</a:t>
            </a:r>
            <a:r>
              <a:rPr lang="en-IN" dirty="0" err="1" smtClean="0">
                <a:latin typeface="Shonar Bangla" pitchFamily="18" charset="0"/>
                <a:cs typeface="Shonar Bangla" pitchFamily="18" charset="0"/>
              </a:rPr>
              <a:t>Obversion</a:t>
            </a:r>
            <a:r>
              <a:rPr lang="en-IN" dirty="0" smtClean="0">
                <a:latin typeface="Shonar Bangla" pitchFamily="18" charset="0"/>
                <a:cs typeface="Shonar Bangla" pitchFamily="18" charset="0"/>
              </a:rPr>
              <a:t>)-</a:t>
            </a:r>
            <a:r>
              <a:rPr lang="bn-IN" dirty="0" smtClean="0">
                <a:latin typeface="Shonar Bangla" pitchFamily="18" charset="0"/>
                <a:cs typeface="Shonar Bangla" pitchFamily="18" charset="0"/>
              </a:rPr>
              <a:t>এর উদাহরণ। বিবর্তন একপ্রকারের অমাধ্যম অবরােহ অনুমান।</a:t>
            </a:r>
          </a:p>
          <a:p>
            <a:endParaRPr lang="bn-IN" dirty="0" smtClean="0">
              <a:latin typeface="Shonar Bangla" pitchFamily="18" charset="0"/>
              <a:cs typeface="Shonar Bangla" pitchFamily="18" charset="0"/>
            </a:endParaRPr>
          </a:p>
          <a:p>
            <a:r>
              <a:rPr lang="bn-IN" dirty="0" smtClean="0">
                <a:latin typeface="Shonar Bangla" pitchFamily="18" charset="0"/>
                <a:cs typeface="Shonar Bangla" pitchFamily="18" charset="0"/>
              </a:rPr>
              <a:t>(২) সমাধ্যম অবরোহ যুক্তি (</a:t>
            </a:r>
            <a:r>
              <a:rPr lang="en-IN" dirty="0" smtClean="0">
                <a:latin typeface="Shonar Bangla" pitchFamily="18" charset="0"/>
                <a:cs typeface="Shonar Bangla" pitchFamily="18" charset="0"/>
              </a:rPr>
              <a:t>Mediate Deductive Argument) :</a:t>
            </a:r>
          </a:p>
          <a:p>
            <a:r>
              <a:rPr lang="bn-IN" dirty="0" smtClean="0">
                <a:latin typeface="Shonar Bangla" pitchFamily="18" charset="0"/>
                <a:cs typeface="Shonar Bangla" pitchFamily="18" charset="0"/>
              </a:rPr>
              <a:t>এই যুক্তির ক্ষেত্রে সিদ্ধান্তটি একের অধিক আশ্রয়বাক্য থেকে অনিবার্যভাবে নিঃসৃত হয়। যেমন,</a:t>
            </a:r>
          </a:p>
          <a:p>
            <a:r>
              <a:rPr lang="bn-IN" dirty="0" smtClean="0">
                <a:latin typeface="Shonar Bangla" pitchFamily="18" charset="0"/>
                <a:cs typeface="Shonar Bangla" pitchFamily="18" charset="0"/>
              </a:rPr>
              <a:t>(আশ্রয় বাক্য) সকল মানুষ হয় মরণশীল।</a:t>
            </a:r>
          </a:p>
          <a:p>
            <a:r>
              <a:rPr lang="bn-IN" dirty="0" smtClean="0">
                <a:latin typeface="Shonar Bangla" pitchFamily="18" charset="0"/>
                <a:cs typeface="Shonar Bangla" pitchFamily="18" charset="0"/>
              </a:rPr>
              <a:t>(আশ্রয় বাক্য) প্লেটো হয় মানুষ।</a:t>
            </a:r>
          </a:p>
          <a:p>
            <a:r>
              <a:rPr lang="bn-IN" dirty="0" smtClean="0">
                <a:latin typeface="Shonar Bangla" pitchFamily="18" charset="0"/>
                <a:cs typeface="Shonar Bangla" pitchFamily="18" charset="0"/>
              </a:rPr>
              <a:t>(সিদ্ধান্ত)∴ প্লেটো হয় মরণশীল।</a:t>
            </a:r>
          </a:p>
          <a:p>
            <a:r>
              <a:rPr lang="bn-IN" dirty="0" smtClean="0">
                <a:latin typeface="Shonar Bangla" pitchFamily="18" charset="0"/>
                <a:cs typeface="Shonar Bangla" pitchFamily="18" charset="0"/>
              </a:rPr>
              <a:t>এক্ষেত্রে সিদ্ধান্তটি দুটি আশ্রয়বাক্য থেকে অনিবার্যভাবে নিঃসৃত হয়েছে। এটি একটি ন্যায়ের (</a:t>
            </a:r>
            <a:r>
              <a:rPr lang="en-IN" dirty="0" smtClean="0">
                <a:latin typeface="Shonar Bangla" pitchFamily="18" charset="0"/>
                <a:cs typeface="Shonar Bangla" pitchFamily="18" charset="0"/>
              </a:rPr>
              <a:t>Syllogism) </a:t>
            </a:r>
            <a:r>
              <a:rPr lang="bn-IN" dirty="0" smtClean="0">
                <a:latin typeface="Shonar Bangla" pitchFamily="18" charset="0"/>
                <a:cs typeface="Shonar Bangla" pitchFamily="18" charset="0"/>
              </a:rPr>
              <a:t>উদাহরণ।</a:t>
            </a:r>
          </a:p>
        </p:txBody>
      </p:sp>
    </p:spTree>
    <p:extLst>
      <p:ext uri="{BB962C8B-B14F-4D97-AF65-F5344CB8AC3E}">
        <p14:creationId xmlns:p14="http://schemas.microsoft.com/office/powerpoint/2010/main" val="2819153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latin typeface="Shonar Bangla" pitchFamily="18" charset="0"/>
                <a:cs typeface="Shonar Bangla" pitchFamily="18" charset="0"/>
              </a:rPr>
              <a:t>অবর</a:t>
            </a:r>
            <a:r>
              <a:rPr lang="bn-IN" dirty="0" smtClean="0">
                <a:latin typeface="Shonar Bangla" pitchFamily="18" charset="0"/>
                <a:cs typeface="Shonar Bangla" pitchFamily="18" charset="0"/>
              </a:rPr>
              <a:t>োহ </a:t>
            </a:r>
            <a:r>
              <a:rPr lang="en-US" dirty="0" err="1" smtClean="0">
                <a:latin typeface="Shonar Bangla" pitchFamily="18" charset="0"/>
                <a:cs typeface="Shonar Bangla" pitchFamily="18" charset="0"/>
              </a:rPr>
              <a:t>যুক্তির</a:t>
            </a:r>
            <a:r>
              <a:rPr lang="en-US" dirty="0" smtClean="0">
                <a:latin typeface="Shonar Bangla" pitchFamily="18" charset="0"/>
                <a:cs typeface="Shonar Bangla" pitchFamily="18" charset="0"/>
              </a:rPr>
              <a:t> </a:t>
            </a:r>
            <a:r>
              <a:rPr lang="en-US" dirty="0" err="1" smtClean="0">
                <a:latin typeface="Shonar Bangla" pitchFamily="18" charset="0"/>
                <a:cs typeface="Shonar Bangla" pitchFamily="18" charset="0"/>
              </a:rPr>
              <a:t>বৈশিষ্ট্য</a:t>
            </a:r>
            <a:r>
              <a:rPr lang="en-US" dirty="0" smtClean="0">
                <a:latin typeface="Shonar Bangla" pitchFamily="18" charset="0"/>
                <a:cs typeface="Shonar Bangla" pitchFamily="18" charset="0"/>
              </a:rPr>
              <a:t> (Characteristics of deductive argument):</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a:xfrm>
            <a:off x="457200" y="1600200"/>
            <a:ext cx="8229600" cy="5069160"/>
          </a:xfrm>
        </p:spPr>
        <p:txBody>
          <a:bodyPr>
            <a:normAutofit/>
          </a:bodyPr>
          <a:lstStyle/>
          <a:p>
            <a:r>
              <a:rPr lang="bn-IN" dirty="0" smtClean="0">
                <a:latin typeface="Shonar Bangla" pitchFamily="18" charset="0"/>
                <a:cs typeface="Shonar Bangla" pitchFamily="18" charset="0"/>
              </a:rPr>
              <a:t>(১) অবরোহ যুক্তির ক্ষেত্রে সিদ্ধান্তটি এক বা একাধিক আশ্রয়বাক্য থেকে অনিবার্যভাবে  নিঃসৃত হয়।</a:t>
            </a:r>
          </a:p>
          <a:p>
            <a:r>
              <a:rPr lang="bn-IN" dirty="0" smtClean="0">
                <a:latin typeface="Shonar Bangla" pitchFamily="18" charset="0"/>
                <a:cs typeface="Shonar Bangla" pitchFamily="18" charset="0"/>
              </a:rPr>
              <a:t>(২) অবরোহ যুক্তির ক্ষেত্রে সিদ্ধান্তটি কখনই আশ্রয়বাক্য থেকে বেশি ব্যাপক হতে পারে না।</a:t>
            </a:r>
          </a:p>
          <a:p>
            <a:r>
              <a:rPr lang="bn-IN" dirty="0" smtClean="0">
                <a:latin typeface="Shonar Bangla" pitchFamily="18" charset="0"/>
                <a:cs typeface="Shonar Bangla" pitchFamily="18" charset="0"/>
              </a:rPr>
              <a:t>(৩) অবরোহ যুক্তির ক্ষেত্রে শুধুমাত্র আকারগত সত্যতার দিকে লক্ষ রাখা হয়। বস্তুগত  সত্যতার দিকে লক্ষ্য রাখা হয় না।</a:t>
            </a:r>
          </a:p>
        </p:txBody>
      </p:sp>
    </p:spTree>
    <p:extLst>
      <p:ext uri="{BB962C8B-B14F-4D97-AF65-F5344CB8AC3E}">
        <p14:creationId xmlns:p14="http://schemas.microsoft.com/office/powerpoint/2010/main" val="2863541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n-IN" dirty="0" smtClean="0">
                <a:latin typeface="Shonar Bangla" pitchFamily="18" charset="0"/>
                <a:cs typeface="Shonar Bangla" pitchFamily="18" charset="0"/>
              </a:rPr>
              <a:t>আরোহ যুক্তির প্রধান বৈশিষ্ট্য </a:t>
            </a:r>
            <a:endParaRPr lang="en-IN" dirty="0">
              <a:latin typeface="Shonar Bangla" pitchFamily="18" charset="0"/>
              <a:cs typeface="Shonar Bangla" pitchFamily="18" charset="0"/>
            </a:endParaRPr>
          </a:p>
        </p:txBody>
      </p:sp>
      <p:sp>
        <p:nvSpPr>
          <p:cNvPr id="3" name="Content Placeholder 2"/>
          <p:cNvSpPr>
            <a:spLocks noGrp="1"/>
          </p:cNvSpPr>
          <p:nvPr>
            <p:ph idx="1"/>
          </p:nvPr>
        </p:nvSpPr>
        <p:spPr>
          <a:xfrm>
            <a:off x="457200" y="1600200"/>
            <a:ext cx="8229600" cy="5069160"/>
          </a:xfrm>
        </p:spPr>
        <p:txBody>
          <a:bodyPr>
            <a:normAutofit/>
          </a:bodyPr>
          <a:lstStyle/>
          <a:p>
            <a:r>
              <a:rPr lang="bn-IN" dirty="0" smtClean="0">
                <a:latin typeface="Shonar Bangla" pitchFamily="18" charset="0"/>
                <a:cs typeface="Shonar Bangla" pitchFamily="18" charset="0"/>
              </a:rPr>
              <a:t>(১) আরোহ যুক্তির সিদ্ধান্তটি সব সময়ই একাধিক আশ্রয়বাক্য থেকে গৃহীত হয়।</a:t>
            </a:r>
          </a:p>
          <a:p>
            <a:r>
              <a:rPr lang="bn-IN" dirty="0" smtClean="0">
                <a:latin typeface="Shonar Bangla" pitchFamily="18" charset="0"/>
                <a:cs typeface="Shonar Bangla" pitchFamily="18" charset="0"/>
              </a:rPr>
              <a:t>(২) আরোহ যুক্তির সিদ্ধান্তটি আশ্রয়বাক্যের চেয়ে ব্যাপকতর হয়।</a:t>
            </a:r>
          </a:p>
          <a:p>
            <a:r>
              <a:rPr lang="bn-IN" dirty="0" smtClean="0">
                <a:latin typeface="Shonar Bangla" pitchFamily="18" charset="0"/>
                <a:cs typeface="Shonar Bangla" pitchFamily="18" charset="0"/>
              </a:rPr>
              <a:t>(৩) আরোহ যুক্তির ক্ষেত্রে আমরা শুধুমাত্র আকারগত সত্যতার দিকেই লক্ষ্য রাখি না, বস্তুগত সত্যতার দিকেও লক্ষ্য রাখা হয়।</a:t>
            </a:r>
          </a:p>
        </p:txBody>
      </p:sp>
    </p:spTree>
    <p:extLst>
      <p:ext uri="{BB962C8B-B14F-4D97-AF65-F5344CB8AC3E}">
        <p14:creationId xmlns:p14="http://schemas.microsoft.com/office/powerpoint/2010/main" val="1639653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364</Words>
  <Application>Microsoft Office PowerPoint</Application>
  <PresentationFormat>On-screen Show (4:3)</PresentationFormat>
  <Paragraphs>38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KHATRA ADIBASI MAHAVIDYALAYA</vt:lpstr>
      <vt:lpstr>যুক্তির স্বরূপ (Nature of Argument)</vt:lpstr>
      <vt:lpstr>যুক্তির শ্রেণীবিভাগ</vt:lpstr>
      <vt:lpstr>অবরোহ যুক্তির বৈশিষ্ট্য (Characteristics of deductive argument):</vt:lpstr>
      <vt:lpstr>আরোহ যুক্তির প্রধান বৈশিষ্ট্য </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KHATRA ADIBASI MAHAVIDYALAYA</dc:title>
  <dc:creator>USER</dc:creator>
  <cp:lastModifiedBy>USER</cp:lastModifiedBy>
  <cp:revision>2</cp:revision>
  <dcterms:created xsi:type="dcterms:W3CDTF">2023-01-18T15:25:24Z</dcterms:created>
  <dcterms:modified xsi:type="dcterms:W3CDTF">2023-01-18T15:38:07Z</dcterms:modified>
</cp:coreProperties>
</file>